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76" r:id="rId3"/>
    <p:sldId id="300" r:id="rId4"/>
    <p:sldId id="299" r:id="rId5"/>
    <p:sldId id="312" r:id="rId6"/>
    <p:sldId id="314" r:id="rId7"/>
    <p:sldId id="315" r:id="rId8"/>
    <p:sldId id="338" r:id="rId9"/>
    <p:sldId id="340" r:id="rId10"/>
    <p:sldId id="341" r:id="rId11"/>
    <p:sldId id="337" r:id="rId12"/>
    <p:sldId id="328" r:id="rId13"/>
    <p:sldId id="329" r:id="rId14"/>
    <p:sldId id="331" r:id="rId15"/>
    <p:sldId id="339" r:id="rId16"/>
    <p:sldId id="333" r:id="rId17"/>
    <p:sldId id="332" r:id="rId18"/>
    <p:sldId id="279" r:id="rId19"/>
    <p:sldId id="280" r:id="rId20"/>
    <p:sldId id="321" r:id="rId21"/>
    <p:sldId id="281" r:id="rId22"/>
    <p:sldId id="311" r:id="rId23"/>
    <p:sldId id="310" r:id="rId24"/>
    <p:sldId id="309" r:id="rId25"/>
    <p:sldId id="308" r:id="rId26"/>
    <p:sldId id="307" r:id="rId27"/>
    <p:sldId id="306" r:id="rId28"/>
    <p:sldId id="313" r:id="rId29"/>
    <p:sldId id="304" r:id="rId30"/>
    <p:sldId id="303" r:id="rId31"/>
    <p:sldId id="302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57" r:id="rId48"/>
    <p:sldId id="258" r:id="rId49"/>
    <p:sldId id="259" r:id="rId50"/>
    <p:sldId id="256" r:id="rId51"/>
    <p:sldId id="260" r:id="rId52"/>
    <p:sldId id="262" r:id="rId53"/>
    <p:sldId id="263" r:id="rId54"/>
    <p:sldId id="264" r:id="rId55"/>
    <p:sldId id="265" r:id="rId56"/>
    <p:sldId id="266" r:id="rId57"/>
    <p:sldId id="267" r:id="rId58"/>
    <p:sldId id="268" r:id="rId59"/>
    <p:sldId id="269" r:id="rId60"/>
    <p:sldId id="270" r:id="rId61"/>
    <p:sldId id="271" r:id="rId62"/>
    <p:sldId id="272" r:id="rId63"/>
    <p:sldId id="273" r:id="rId64"/>
    <p:sldId id="274" r:id="rId65"/>
    <p:sldId id="275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B1249-F8A2-4EFA-BA14-6D391A2708FA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40A83-5151-4985-9860-F459BCB2E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086E2-2E39-4776-A60B-5AF354B513C0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3DEF52-0D2B-43A0-89D6-7CE511F9C8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C6342-990C-44FD-BBED-742709460D22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DC98D-6A6C-4266-954B-B5C4A0F6DF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F375C-9291-4823-8AB9-F5FE1F21B493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80682-8C5E-417D-A1E8-B0C1D49096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21F07-C47C-4A7D-9EF3-BAD6CECFA7FB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13484-823D-4262-BC39-0EE88E1336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25D00-FE4F-451A-8DC3-F9565449747A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BEE86-80BC-46F7-BA3A-0AE8BBEDC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403D2-A09F-47A2-B88F-1FBD5A4FDA76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D8CC9A-0B56-481D-9AC4-721AF4168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3922B-1467-45F8-BDAD-B6C081BE8575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8C412-902E-496C-956B-EA3B08323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348C2-817B-4E76-A6DF-6704883A8EF6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42008-47A4-4F7D-BA80-C3E3EE536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51D62-88E3-4A72-92CD-54D0E9E7C873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79D76-C41B-4AC5-A09E-B49654881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32468-0268-4AE9-9598-832BA3673440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7EBE2-BB89-49CE-AA66-1AD442A02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E0C1978-63CF-4B84-9A0D-3590E7C633B0}" type="datetimeFigureOut">
              <a:rPr lang="en-US"/>
              <a:pPr>
                <a:defRPr/>
              </a:pPr>
              <a:t>1/25/2022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280073-FC6C-4DB7-8940-5F3178BD3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4" name="Содержимое 3" descr="5754135f7a725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41275"/>
            <a:ext cx="9144000" cy="6899275"/>
          </a:xfrm>
        </p:spPr>
      </p:pic>
      <p:sp>
        <p:nvSpPr>
          <p:cNvPr id="13315" name="Прямоугольник 4"/>
          <p:cNvSpPr>
            <a:spLocks noChangeArrowheads="1"/>
          </p:cNvSpPr>
          <p:nvPr/>
        </p:nvSpPr>
        <p:spPr bwMode="auto">
          <a:xfrm>
            <a:off x="2286000" y="228600"/>
            <a:ext cx="6553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</a:t>
            </a:r>
            <a:b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учреждение  детский сад «Планета детства»</a:t>
            </a:r>
            <a:b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Тамбовская  область Тамбовский  район  р.п. Новая Ляда</a:t>
            </a:r>
            <a:b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5400" y="1905000"/>
            <a:ext cx="7848600" cy="3508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Духовно- нравственное  воспитание  дошкольников в условиях </a:t>
            </a:r>
            <a:r>
              <a:rPr lang="ru-RU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логопункта</a:t>
            </a:r>
            <a:endParaRPr lang="ru-RU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1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334000" y="4786313"/>
            <a:ext cx="35052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Автор : учитель - логопед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Медникова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Ксения </a:t>
            </a:r>
            <a:r>
              <a:rPr lang="ru-RU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Борисовна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80899" name="Содержимое 3" descr="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0638"/>
            <a:ext cx="9144000" cy="6878638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28575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Развитие лексико-грамматического строя речи</a:t>
            </a:r>
          </a:p>
        </p:txBody>
      </p:sp>
      <p:pic>
        <p:nvPicPr>
          <p:cNvPr id="80901" name="Рисунок 10" descr="DSCN3976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357313"/>
            <a:ext cx="3589338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Рисунок 12" descr="DSCN395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2857500"/>
            <a:ext cx="435768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1506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0638"/>
            <a:ext cx="9144000" cy="6878638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785813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Составление рассказа по картине</a:t>
            </a:r>
          </a:p>
        </p:txBody>
      </p:sp>
      <p:pic>
        <p:nvPicPr>
          <p:cNvPr id="21508" name="Рисунок 5" descr="DSCN401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1857375"/>
            <a:ext cx="4071937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3" descr="DSCN402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313" y="3857625"/>
            <a:ext cx="346551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9050"/>
            <a:ext cx="9144000" cy="6877050"/>
          </a:xfrm>
        </p:spPr>
      </p:pic>
      <p:pic>
        <p:nvPicPr>
          <p:cNvPr id="24579" name="Рисунок 4" descr="S129009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5" y="142875"/>
            <a:ext cx="42862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Рисунок 5" descr="IMG_20160518_09440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3352800"/>
            <a:ext cx="428625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47148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Взаимодействие </a:t>
            </a:r>
            <a:endParaRPr lang="ru-RU" sz="4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воспитателями и  специалистами</a:t>
            </a:r>
          </a:p>
        </p:txBody>
      </p:sp>
      <p:pic>
        <p:nvPicPr>
          <p:cNvPr id="24582" name="Рисунок 7" descr="P414004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2143125"/>
            <a:ext cx="42767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2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  <p:pic>
        <p:nvPicPr>
          <p:cNvPr id="25603" name="Рисунок 4" descr="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500063"/>
            <a:ext cx="4143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1785938" y="0"/>
            <a:ext cx="8286751" cy="1262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Работа с родителями </a:t>
            </a:r>
          </a:p>
          <a:p>
            <a:pPr algn="ctr">
              <a:defRPr/>
            </a:pP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5605" name="Рисунок 8" descr="DSCN3974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63" y="4071938"/>
            <a:ext cx="24082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Рисунок 9" descr="DSCN399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714375"/>
            <a:ext cx="3905250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Рисунок 10" descr="DSCN403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88" y="4286250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Рисунок 11" descr="DSCN401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4286250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6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  <p:pic>
        <p:nvPicPr>
          <p:cNvPr id="26627" name="Рисунок 4" descr="IMG_20160505_11052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886200"/>
            <a:ext cx="420052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Рисунок 7" descr="S122003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0200" y="685800"/>
            <a:ext cx="5562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Духовно- нравственная культура речи</a:t>
            </a:r>
          </a:p>
        </p:txBody>
      </p:sp>
      <p:pic>
        <p:nvPicPr>
          <p:cNvPr id="26630" name="Рисунок 9" descr="S129018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857625"/>
            <a:ext cx="43529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0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8638"/>
          </a:xfr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Информационные источники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1625" y="928688"/>
            <a:ext cx="7072313" cy="4524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-Молчанова Е.Г., 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Кретова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М.А. « Развитие речи детей 5-7 лет в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логопункте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»:Издательство ТЦ Сфера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2015г.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- Феоктистова Т.К.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Шестякова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Н.П. «Духовно-нравственное воспитание дошкольников»: Издательство  «ВЛАДОС»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2012г.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Каирова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И. А. </a:t>
            </a:r>
            <a:r>
              <a:rPr lang="ru-RU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Богдановап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О. С. «Азбука нравственного воспитания»:Пособие для учителя\ М:Просвящение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1997г.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-Малова В.В. «Конспекты занятий по духовно-нравственному воспитанию дошкольников на материале русской народной культуры»: Пособие для педагогов ДУ \ «ВЛАДОС</a:t>
            </a:r>
            <a:r>
              <a:rPr lang="ru-RU" sz="24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» </a:t>
            </a: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2014г.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-Интернет –ресурсы.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  <p:pic>
        <p:nvPicPr>
          <p:cNvPr id="28675" name="Рисунок 6" descr="1024_4c94b85cfd146ce86710f5b90e1d58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698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8638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Содержимое 5" descr="slide0001_background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50350" cy="6858000"/>
          </a:xfrm>
        </p:spPr>
      </p:pic>
      <p:pic>
        <p:nvPicPr>
          <p:cNvPr id="30723" name="Рисунок 3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6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  <p:sp>
        <p:nvSpPr>
          <p:cNvPr id="5" name="Прямоугольник 4"/>
          <p:cNvSpPr/>
          <p:nvPr/>
        </p:nvSpPr>
        <p:spPr>
          <a:xfrm>
            <a:off x="2667000" y="1524000"/>
            <a:ext cx="6477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38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5875"/>
            <a:ext cx="9144000" cy="6873875"/>
          </a:xfrm>
        </p:spPr>
      </p:pic>
      <p:sp>
        <p:nvSpPr>
          <p:cNvPr id="11" name="Прямоугольник 10"/>
          <p:cNvSpPr/>
          <p:nvPr/>
        </p:nvSpPr>
        <p:spPr>
          <a:xfrm>
            <a:off x="428625" y="714375"/>
            <a:ext cx="8334375" cy="2738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Духовно - нравственное  воспитание  </a:t>
            </a:r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- 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педагогический процесс усвоения и принятия воспитанниками  базовых национальных ценностей, освоения системы общечеловеческих ценностей многонационального народа Российской Федерации</a:t>
            </a:r>
          </a:p>
        </p:txBody>
      </p:sp>
      <p:pic>
        <p:nvPicPr>
          <p:cNvPr id="14340" name="Рисунок 6" descr="img0 (1)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748088"/>
            <a:ext cx="47148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Вывод</a:t>
            </a:r>
          </a:p>
        </p:txBody>
      </p:sp>
      <p:sp>
        <p:nvSpPr>
          <p:cNvPr id="3277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8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9050"/>
            <a:ext cx="9144000" cy="687705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5842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6866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0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9050"/>
            <a:ext cx="9144000" cy="687705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891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9938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42875"/>
            <a:ext cx="9144000" cy="687705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0962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8" y="0"/>
            <a:ext cx="9144000" cy="687705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1986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276600" y="1600200"/>
            <a:ext cx="4826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дерации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5363" name="Содержимое 7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  <p:sp>
        <p:nvSpPr>
          <p:cNvPr id="9" name="Прямоугольник 8"/>
          <p:cNvSpPr/>
          <p:nvPr/>
        </p:nvSpPr>
        <p:spPr>
          <a:xfrm>
            <a:off x="1857375" y="571500"/>
            <a:ext cx="48577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МЫ -  РОССИЯНЕ!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57563" y="1428750"/>
            <a:ext cx="5786437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Нравственность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 внутренняя мораль, принятие на себя ответственности за свои поступки, то есть действовать согласно своей совести.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786313" y="2857500"/>
            <a:ext cx="4205287" cy="2678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Патриотизм – 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любовь к семье, дому, родным местам, Родине, гордость за свой народ, толерантное отношение к другим людям, желание сохранить, приумножить богатства своей страны.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714875" y="5500688"/>
            <a:ext cx="44291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Гражданственность –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это высшая ступень развития нравственного сознания общества.</a:t>
            </a:r>
          </a:p>
        </p:txBody>
      </p:sp>
      <p:pic>
        <p:nvPicPr>
          <p:cNvPr id="15368" name="Рисунок 14" descr="nebo13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000375"/>
            <a:ext cx="448786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3010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50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60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71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81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491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01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12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22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6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19050"/>
            <a:ext cx="9144000" cy="6877050"/>
          </a:xfrm>
        </p:spPr>
      </p:pic>
      <p:sp>
        <p:nvSpPr>
          <p:cNvPr id="13" name="Прямоугольник 12"/>
          <p:cNvSpPr/>
          <p:nvPr/>
        </p:nvSpPr>
        <p:spPr>
          <a:xfrm>
            <a:off x="4267200" y="1143000"/>
            <a:ext cx="48768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Char char="-"/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57188"/>
            <a:ext cx="9144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Приобщение духовно-нравственного воспитания   </a:t>
            </a:r>
          </a:p>
          <a:p>
            <a:pPr algn="ctr">
              <a:defRPr/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  образовательной  областью «Речевого развития»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3105150"/>
            <a:ext cx="4572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</a:t>
            </a:r>
          </a:p>
        </p:txBody>
      </p:sp>
      <p:pic>
        <p:nvPicPr>
          <p:cNvPr id="16390" name="Рисунок 10" descr="DSCN395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0750" y="2286000"/>
            <a:ext cx="5524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32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427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529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632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73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837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93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18" name="Содержимое 7" descr="img0 (1)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2400" y="0"/>
            <a:ext cx="8839200" cy="66294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2" name="Содержимое 5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-682625" y="-533400"/>
            <a:ext cx="10128250" cy="7593013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2466" name="Содержимое 5" descr="prezentatsiya_PATRIOTIChESKOE_VOSPITANIE_Page_03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371600"/>
            <a:ext cx="6035675" cy="47545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7410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214313"/>
            <a:ext cx="9144000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Коррекционная работа учителя- логопеда  основывается 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42938" y="1357313"/>
            <a:ext cx="8501062" cy="3108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Char char="-"/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Закон об образовании  РФ</a:t>
            </a:r>
          </a:p>
          <a:p>
            <a:pPr algn="ctr">
              <a:buFontTx/>
              <a:buChar char="-"/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ФГОС  ДО</a:t>
            </a:r>
          </a:p>
          <a:p>
            <a:pPr algn="ctr">
              <a:buFontTx/>
              <a:buChar char="-"/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Концепция духовно-нравственного  развития и образования личности гражданина России</a:t>
            </a:r>
          </a:p>
          <a:p>
            <a:pPr algn="ctr">
              <a:buFontTx/>
              <a:buChar char="-"/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Адаптированная программа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МАДОУ</a:t>
            </a:r>
            <a:endParaRPr lang="ru-RU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buFontTx/>
              <a:buChar char="-"/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Программа Филичевой Т.Б. и Чиркиной Г.В. «Коррекционное обучение и воспитание детей с ФФН и ОНР»</a:t>
            </a:r>
          </a:p>
        </p:txBody>
      </p:sp>
      <p:pic>
        <p:nvPicPr>
          <p:cNvPr id="17413" name="Рисунок 9" descr="zakon-ob-obrazovanii-20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500" y="4429125"/>
            <a:ext cx="20002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63491" name="Рисунок 3" descr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4514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5538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6562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75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86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96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06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168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270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8638"/>
          </a:xfrm>
        </p:spPr>
      </p:pic>
      <p:pic>
        <p:nvPicPr>
          <p:cNvPr id="18435" name="Содержимое 3" descr="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-71438" y="214313"/>
            <a:ext cx="921543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Развивающая предметно-пространственная среда</a:t>
            </a:r>
          </a:p>
        </p:txBody>
      </p:sp>
      <p:pic>
        <p:nvPicPr>
          <p:cNvPr id="18437" name="Рисунок 6" descr="IMG_20160802_1359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13" y="3786188"/>
            <a:ext cx="307181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8" descr="S129002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1928813"/>
            <a:ext cx="5643563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Рисунок 9" descr="DSCN105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75" y="1000125"/>
            <a:ext cx="31432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373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47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57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68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782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788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 </a:t>
            </a:r>
          </a:p>
        </p:txBody>
      </p:sp>
      <p:pic>
        <p:nvPicPr>
          <p:cNvPr id="19458" name="Содержимое 5" descr="DSCN3979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74963" y="1600200"/>
            <a:ext cx="3394075" cy="4525963"/>
          </a:xfrm>
        </p:spPr>
      </p:pic>
      <p:pic>
        <p:nvPicPr>
          <p:cNvPr id="19459" name="Содержимое 3" descr="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00313" y="214313"/>
            <a:ext cx="4344987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Обогащение словаря</a:t>
            </a:r>
          </a:p>
        </p:txBody>
      </p:sp>
      <p:pic>
        <p:nvPicPr>
          <p:cNvPr id="19461" name="Рисунок 6" descr="DSCN397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1857375"/>
            <a:ext cx="3429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Рисунок 8" descr="DSCN398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1428750"/>
            <a:ext cx="3786188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Рисунок 10" descr="DSCN3986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813" y="4572000"/>
            <a:ext cx="30003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2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-20638"/>
            <a:ext cx="9144000" cy="6878638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42875"/>
            <a:ext cx="91440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Применение фольклора  </a:t>
            </a:r>
          </a:p>
        </p:txBody>
      </p:sp>
      <p:pic>
        <p:nvPicPr>
          <p:cNvPr id="20484" name="Рисунок 6" descr="DSCN397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2857500"/>
            <a:ext cx="41433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7" descr="DSCN399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1214438"/>
            <a:ext cx="46434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9875" name="Содержимое 3" descr="2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77050"/>
          </a:xfrm>
        </p:spPr>
      </p:pic>
      <p:pic>
        <p:nvPicPr>
          <p:cNvPr id="79876" name="Рисунок 4" descr="IMG_20160309_10223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" y="3286125"/>
            <a:ext cx="4505325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Рисунок 5" descr="IMG_20150819_07441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42875"/>
            <a:ext cx="4357687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Рисунок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286125"/>
            <a:ext cx="4357687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85750"/>
            <a:ext cx="4929188" cy="2184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Русская народная сказка</a:t>
            </a: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                    </a:t>
            </a:r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несет большой потенциал положительных и нравственных поучений.</a:t>
            </a:r>
            <a:endParaRPr lang="ru-RU" sz="3200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878</TotalTime>
  <Words>308</Words>
  <Application>Microsoft Office PowerPoint</Application>
  <PresentationFormat>Экран (4:3)</PresentationFormat>
  <Paragraphs>41</Paragraphs>
  <Slides>65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6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Андрей</cp:lastModifiedBy>
  <cp:revision>118</cp:revision>
  <dcterms:created xsi:type="dcterms:W3CDTF">2017-01-14T16:26:40Z</dcterms:created>
  <dcterms:modified xsi:type="dcterms:W3CDTF">2022-01-25T09:34:28Z</dcterms:modified>
</cp:coreProperties>
</file>